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4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269816" y="1598"/>
            <a:ext cx="5558418" cy="6494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sz="2800" dirty="0">
                <a:latin typeface="Phosphate Solid"/>
                <a:cs typeface="Phosphate Solid" panose="02000506050000020004" pitchFamily="2" charset="77"/>
              </a:rPr>
              <a:t>Product Data Sheet</a:t>
            </a:r>
          </a:p>
          <a:p>
            <a:endParaRPr lang="en-US" sz="1600" dirty="0"/>
          </a:p>
          <a:p>
            <a:r>
              <a:rPr lang="en-US" sz="1200" b="1" dirty="0"/>
              <a:t>Product Code: 108019EC</a:t>
            </a:r>
            <a:endParaRPr lang="en-US" sz="1200" b="1" dirty="0">
              <a:cs typeface="Calibri"/>
            </a:endParaRPr>
          </a:p>
          <a:p>
            <a:r>
              <a:rPr lang="en-US" sz="1200" b="1" dirty="0">
                <a:cs typeface="Calibri"/>
              </a:rPr>
              <a:t>Colors: BLK </a:t>
            </a:r>
          </a:p>
          <a:p>
            <a:r>
              <a:rPr lang="en-US" sz="1200" b="1" dirty="0"/>
              <a:t>Product Name: </a:t>
            </a:r>
            <a:r>
              <a:rPr lang="en-US" sz="1200" b="1" cap="all" dirty="0"/>
              <a:t>ARCH FIT SR </a:t>
            </a:r>
            <a:endParaRPr lang="en-US" sz="1200" b="1" dirty="0"/>
          </a:p>
          <a:p>
            <a:r>
              <a:rPr lang="en-US" sz="1200" b="1" dirty="0"/>
              <a:t>Size Range: 3-8</a:t>
            </a:r>
          </a:p>
          <a:p>
            <a:endParaRPr lang="en-US" sz="1200" b="1" dirty="0">
              <a:cs typeface="Calibri"/>
            </a:endParaRPr>
          </a:p>
          <a:p>
            <a:r>
              <a:rPr lang="en-US" sz="1200" b="1" dirty="0"/>
              <a:t>Standard: </a:t>
            </a:r>
            <a:r>
              <a:rPr lang="en-US" sz="1200" dirty="0"/>
              <a:t>EN ISO 20347:2012</a:t>
            </a:r>
            <a:r>
              <a:rPr lang="en-US" sz="1200" b="1" dirty="0"/>
              <a:t> </a:t>
            </a:r>
            <a:r>
              <a:rPr lang="en-US" sz="1200" dirty="0">
                <a:ea typeface="+mn-lt"/>
                <a:cs typeface="+mn-lt"/>
              </a:rPr>
              <a:t>BS EN 61340-5-1: 2016-BN IEC 61340-4-3: 2018</a:t>
            </a:r>
          </a:p>
          <a:p>
            <a:r>
              <a:rPr lang="en-US" sz="1200" b="1" dirty="0">
                <a:latin typeface="Calibri"/>
                <a:ea typeface="Calibri" panose="020F0502020204030204" pitchFamily="34" charset="0"/>
                <a:cs typeface="Times New Roman"/>
              </a:rPr>
              <a:t>Category: </a:t>
            </a: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OB A FO SRC + ESD</a:t>
            </a:r>
          </a:p>
          <a:p>
            <a:endParaRPr lang="en-US" sz="1200" b="1" u="sng" dirty="0"/>
          </a:p>
          <a:p>
            <a:r>
              <a:rPr lang="en-US" sz="1200" b="1" u="sng" dirty="0"/>
              <a:t>Construction/Features and Benefits</a:t>
            </a:r>
            <a:endParaRPr lang="en-US" sz="12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Occupational footwear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Patented Skechers Arch Fit® insole system with podiatrist-certified arch support. Podiatrist-designed shape developed with 20 years of data and 120,000 unweighted foot scans for a perfect mould and balance.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34343"/>
                </a:solidFill>
                <a:latin typeface="proxima-nova-alt"/>
              </a:rPr>
              <a:t>Durable mesh fabric upper </a:t>
            </a:r>
            <a:r>
              <a:rPr lang="en-US" sz="1200" dirty="0">
                <a:cs typeface="Calibri"/>
              </a:rPr>
              <a:t>with Scotchgard® liquid and stain protection.</a:t>
            </a:r>
            <a:endParaRPr lang="en-US" sz="1200" dirty="0"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Durable rubber slip resistant traction outsole with wraparound toe detail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Smooth synthetic overlays at toe, heel and laces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Stitching accents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Side S logo detail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Arch Fit logo accent at midsole side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Lace up front with reinforced eyelets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Padded collar and tongue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Soft fabric shoe lining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Resilient cushioning system promotes better foot guidance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Well cushioned lightweight midsole with flex articulation design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Electro Static Dissipative </a:t>
            </a:r>
            <a:r>
              <a:rPr lang="en-US" sz="1200" dirty="0">
                <a:cs typeface="Calibri"/>
              </a:rPr>
              <a:t>(</a:t>
            </a:r>
            <a:r>
              <a:rPr lang="en-US" sz="1200" dirty="0"/>
              <a:t>ESD) design safely dissipates static electricity for use in electricity-sensitive workplaces</a:t>
            </a:r>
            <a:endParaRPr lang="en-US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Weight is 297g  for a women’s size 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8444BF-EC76-384F-B9FA-8AC8B53F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585934"/>
            <a:ext cx="17072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E4C06A-FE85-D74A-96A3-A08818D5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857" y="1631652"/>
            <a:ext cx="15200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CF2ABB8-DBC7-BC4E-AFED-9186B47D38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7292" y="2142672"/>
            <a:ext cx="16947790" cy="4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ED75135-F046-014A-8D30-C9D8F49F66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84761" y="1806798"/>
            <a:ext cx="13960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84BC651-5AE4-D240-97E2-28E3A8DC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443721"/>
            <a:ext cx="177853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F13380-6228-3048-9705-E3F95A90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1" y="1585934"/>
            <a:ext cx="15729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8DA68A1-AC33-C14E-BA4E-86D515F3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09" y="1456505"/>
            <a:ext cx="14929099" cy="4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22ED37-A8F6-6243-A703-3AF1576F8D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6733" y="1774589"/>
            <a:ext cx="12838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CA39CA-1A81-4346-92A1-255A236A9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938" y="1443721"/>
            <a:ext cx="134023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1D2ECC-C7C3-6D46-BEDA-4B0CD5DBB3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45363" y="1750776"/>
            <a:ext cx="154982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CF64BFC-36AE-D943-B7B2-A1A51A6F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66" y="1443721"/>
            <a:ext cx="152895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31E21A9-F590-0E4C-97D0-5ABFEE64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49" y="1456503"/>
            <a:ext cx="1501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CEC2C58-9D31-824D-97F1-6692188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3" y="1443720"/>
            <a:ext cx="14915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D90AA-3476-B546-84D1-409EE8CE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734" y="1502220"/>
            <a:ext cx="18192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5FA85FE-5DA4-6248-BF76-9FC1E76FB1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8044" y="2113777"/>
            <a:ext cx="16435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667B1CA-E4A9-0645-8B3B-746DEF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632" y="1452951"/>
            <a:ext cx="185103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5F04D153-5344-F848-92FF-560208AAB3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39522" y="2050936"/>
            <a:ext cx="14743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E713277-29A2-954A-A353-F6622FF4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765" y="1485263"/>
            <a:ext cx="1412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C86A497-5443-B548-9633-64A263F5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551" y="1443719"/>
            <a:ext cx="173623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6041C2F-00A8-E24B-8FB3-DCFD402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254" y="1218663"/>
            <a:ext cx="186314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18742DA7-4FF3-014D-BE42-0CDEBE2A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813" y="1534531"/>
            <a:ext cx="14778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F62535D-17A9-E842-9FC2-11611C64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574" y="1430937"/>
            <a:ext cx="157128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9E6A2D5B-4E10-4F46-9F8C-27BE46F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74" y="1452265"/>
            <a:ext cx="125706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3B1E213C-E5BE-7149-BE2F-BA139BDB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332" y="1430937"/>
            <a:ext cx="14266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757227FD-744B-1548-8712-FFC9E3920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074" y="1302216"/>
            <a:ext cx="14967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CC3C2711-3E94-674F-B265-ECEF843E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4834" y="1452265"/>
            <a:ext cx="160739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F9719411-CDEE-6344-ACC4-6E0D678E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536" y="1430935"/>
            <a:ext cx="165242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B34FAD77-5F95-D44F-9919-284FCC99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884" y="1430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FBF44E1-D091-0340-92F0-30336C37B185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299" y="4260316"/>
            <a:ext cx="1452570" cy="1404084"/>
          </a:xfrm>
          <a:prstGeom prst="rect">
            <a:avLst/>
          </a:prstGeom>
        </p:spPr>
      </p:pic>
      <p:pic>
        <p:nvPicPr>
          <p:cNvPr id="36" name="Picture 3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F6FA4724-E126-4C74-BF0E-32CE2225B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4138083"/>
            <a:ext cx="1714500" cy="1714500"/>
          </a:xfrm>
          <a:prstGeom prst="rect">
            <a:avLst/>
          </a:prstGeom>
        </p:spPr>
      </p:pic>
      <p:pic>
        <p:nvPicPr>
          <p:cNvPr id="37" name="Picture 42" descr="A yellow sign&#10;&#10;Description generated with high confidence">
            <a:extLst>
              <a:ext uri="{FF2B5EF4-FFF2-40B4-BE49-F238E27FC236}">
                <a16:creationId xmlns:a16="http://schemas.microsoft.com/office/drawing/2014/main" id="{8EBF87CC-B9A1-48CE-932C-7703F7C057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0675" y="4259447"/>
            <a:ext cx="1367367" cy="140507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069936A-7DAD-834D-8B54-124AB58E453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254" y="1608793"/>
            <a:ext cx="2717800" cy="2400300"/>
          </a:xfrm>
          <a:prstGeom prst="rect">
            <a:avLst/>
          </a:prstGeom>
        </p:spPr>
      </p:pic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F5AD1AE1-1232-47A7-9F58-0F73A022B3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4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8504</TotalTime>
  <Words>178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Phosphate Solid</vt:lpstr>
      <vt:lpstr>proxima-nova-alt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786</cp:revision>
  <cp:lastPrinted>2019-12-24T21:53:02Z</cp:lastPrinted>
  <dcterms:created xsi:type="dcterms:W3CDTF">2019-12-23T19:56:42Z</dcterms:created>
  <dcterms:modified xsi:type="dcterms:W3CDTF">2021-05-06T14:40:05Z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